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85" r:id="rId7"/>
    <p:sldId id="273" r:id="rId8"/>
    <p:sldId id="268" r:id="rId9"/>
    <p:sldId id="275" r:id="rId10"/>
    <p:sldId id="289" r:id="rId11"/>
    <p:sldId id="276" r:id="rId12"/>
    <p:sldId id="287" r:id="rId13"/>
    <p:sldId id="281" r:id="rId14"/>
    <p:sldId id="279" r:id="rId15"/>
    <p:sldId id="290" r:id="rId16"/>
    <p:sldId id="291" r:id="rId17"/>
    <p:sldId id="292" r:id="rId18"/>
    <p:sldId id="280" r:id="rId19"/>
    <p:sldId id="282" r:id="rId20"/>
    <p:sldId id="283" r:id="rId21"/>
    <p:sldId id="284" r:id="rId22"/>
    <p:sldId id="286" r:id="rId23"/>
    <p:sldId id="294" r:id="rId24"/>
    <p:sldId id="295" r:id="rId25"/>
    <p:sldId id="296" r:id="rId26"/>
    <p:sldId id="297" r:id="rId27"/>
    <p:sldId id="301" r:id="rId28"/>
    <p:sldId id="302" r:id="rId29"/>
    <p:sldId id="300" r:id="rId30"/>
    <p:sldId id="298" r:id="rId31"/>
    <p:sldId id="299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263" r:id="rId61"/>
    <p:sldId id="360" r:id="rId62"/>
    <p:sldId id="361" r:id="rId63"/>
    <p:sldId id="350" r:id="rId64"/>
    <p:sldId id="352" r:id="rId65"/>
    <p:sldId id="353" r:id="rId66"/>
    <p:sldId id="351" r:id="rId67"/>
    <p:sldId id="349" r:id="rId68"/>
    <p:sldId id="355" r:id="rId69"/>
    <p:sldId id="356" r:id="rId70"/>
    <p:sldId id="357" r:id="rId71"/>
    <p:sldId id="358" r:id="rId72"/>
    <p:sldId id="359" r:id="rId73"/>
    <p:sldId id="354" r:id="rId74"/>
    <p:sldId id="26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18"/>
    <p:restoredTop sz="94291" autoAdjust="0"/>
  </p:normalViewPr>
  <p:slideViewPr>
    <p:cSldViewPr snapToGrid="0">
      <p:cViewPr varScale="1">
        <p:scale>
          <a:sx n="112" d="100"/>
          <a:sy n="11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0B8D6-C4BD-46A4-9A82-08D4E8E6001C}" type="datetimeFigureOut">
              <a:rPr lang="en-IN" smtClean="0"/>
              <a:t>06/01/25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9A205-56FA-4820-9B78-BADF71C7EFD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ta.org/" TargetMode="External"/><Relationship Id="rId2" Type="http://schemas.openxmlformats.org/officeDocument/2006/relationships/hyperlink" Target="http://jmeter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www.radview.com/" TargetMode="External"/><Relationship Id="rId4" Type="http://schemas.openxmlformats.org/officeDocument/2006/relationships/hyperlink" Target="http://www.hp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sigma.com/end-to-end-testing" TargetMode="External"/><Relationship Id="rId2" Type="http://schemas.openxmlformats.org/officeDocument/2006/relationships/hyperlink" Target="https://testsigma.com/automated-testing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4675"/>
            <a:ext cx="12084148" cy="1172738"/>
          </a:xfrm>
        </p:spPr>
        <p:txBody>
          <a:bodyPr>
            <a:noAutofit/>
          </a:bodyPr>
          <a:lstStyle/>
          <a:p>
            <a:pPr marL="228600">
              <a:lnSpc>
                <a:spcPct val="107000"/>
              </a:lnSpc>
            </a:pPr>
            <a:r>
              <a:rPr lang="en-US" sz="3600" b="1" dirty="0">
                <a:latin typeface="Times New Roman" panose="02020603050405020304" pitchFamily="18" charset="0"/>
                <a:sym typeface="+mn-ea"/>
              </a:rPr>
              <a:t>Chapter 5</a:t>
            </a:r>
            <a:br>
              <a:rPr lang="en-US" sz="3600" b="1" dirty="0">
                <a:latin typeface="Times New Roman" panose="02020603050405020304" pitchFamily="18" charset="0"/>
                <a:sym typeface="+mn-ea"/>
              </a:rPr>
            </a:br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TECHNIQUES AND MAINTENANCE</a:t>
            </a:r>
            <a:endParaRPr lang="en-US" sz="3600" b="1" dirty="0">
              <a:solidFill>
                <a:srgbClr val="00B0F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3490" y="3429000"/>
            <a:ext cx="9144000" cy="2934325"/>
          </a:xfrm>
        </p:spPr>
        <p:txBody>
          <a:bodyPr>
            <a:normAutofit/>
          </a:bodyPr>
          <a:lstStyle/>
          <a:p>
            <a:pPr algn="l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GB" sz="28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Er.Harendra Bikram Shah</a:t>
            </a:r>
          </a:p>
          <a:p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r>
              <a:rPr lang="en-GB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altLang="en-GB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Computer Engineering</a:t>
            </a:r>
          </a:p>
          <a:p>
            <a:r>
              <a:rPr lang="en-US" altLang="en-GB" sz="28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53260" y="1667413"/>
            <a:ext cx="196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Hour:7hrs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913" y="0"/>
            <a:ext cx="10515600" cy="933588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IN WHITE BOX TESTING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White box testing examples in software engineering">
            <a:extLst>
              <a:ext uri="{FF2B5EF4-FFF2-40B4-BE49-F238E27FC236}">
                <a16:creationId xmlns:a16="http://schemas.microsoft.com/office/drawing/2014/main" id="{1EE2145F-6881-89FA-A6F2-9FB24589E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5" b="12122"/>
          <a:stretch/>
        </p:blipFill>
        <p:spPr bwMode="auto">
          <a:xfrm>
            <a:off x="0" y="1313727"/>
            <a:ext cx="12192000" cy="45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504" r="11198" b="12114"/>
          <a:stretch>
            <a:fillRect/>
          </a:stretch>
        </p:blipFill>
        <p:spPr>
          <a:xfrm>
            <a:off x="1152938" y="1136374"/>
            <a:ext cx="10508975" cy="4585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0" y="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Box Testing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0983" y="0"/>
            <a:ext cx="7870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IN BLACK BOX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663" t="11570" r="21968" b="3792"/>
          <a:stretch>
            <a:fillRect/>
          </a:stretch>
        </p:blipFill>
        <p:spPr>
          <a:xfrm>
            <a:off x="3763617" y="793450"/>
            <a:ext cx="4664765" cy="58044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5292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 BOX TESTING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Black-Box vs White-Box Testing: The Pros and Cons of Each | Solv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9" r="3479" b="12930"/>
          <a:stretch>
            <a:fillRect/>
          </a:stretch>
        </p:blipFill>
        <p:spPr bwMode="auto">
          <a:xfrm>
            <a:off x="424070" y="1129747"/>
            <a:ext cx="11767930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287" y="0"/>
            <a:ext cx="116221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Black Box Testing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15294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all the components systematically against requirement specifications is known as functional testing.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 is also known as Component testing.</a:t>
            </a:r>
          </a:p>
        </p:txBody>
      </p:sp>
      <p:pic>
        <p:nvPicPr>
          <p:cNvPr id="6148" name="Picture 4" descr="Types of Software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57" y="2076270"/>
            <a:ext cx="5735086" cy="42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287" y="0"/>
            <a:ext cx="11622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617738"/>
            <a:ext cx="116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technique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using individual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 is defined as a type of software testing where individual components of a software are tested.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287" y="1264069"/>
            <a:ext cx="988612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Unit Testing</a:t>
            </a:r>
          </a:p>
          <a:p>
            <a:pPr algn="l" fontAlgn="base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isolate a section of code.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verify the correctness of the code.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test every function and procedure.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fix bugs early in the development cycle and to save costs.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the developers understand the code base and enable them to make changes quickly.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with code reuse.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3603171"/>
            <a:ext cx="7629525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287" y="0"/>
            <a:ext cx="11622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9636" y="584465"/>
            <a:ext cx="123444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 Techniques</a:t>
            </a:r>
          </a:p>
          <a:p>
            <a:pPr algn="l" rtl="0" fontAlgn="base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There are 3 types of Unit Testing Techniques. </a:t>
            </a:r>
          </a:p>
          <a:p>
            <a:pPr algn="l" fontAlgn="base">
              <a:buFont typeface="+mj-lt"/>
              <a:buAutoNum type="arabicPeriod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 Testing: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testing technique is used in covering the unit tests for input, user interface, and output parts.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Box Testing: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technique is used in testing the functional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system by giving the input.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 Box Testing: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executing the relevant test cases, test methods, and test functions, and analyzing the code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8583" y="3135944"/>
            <a:ext cx="619539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 Tools</a:t>
            </a:r>
          </a:p>
          <a:p>
            <a:pPr algn="l" fontAlgn="base">
              <a:buFont typeface="+mj-lt"/>
              <a:buAutoNum type="arabicPeriod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Jtest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 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NUnit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EMMA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PHPUnit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287" y="0"/>
            <a:ext cx="11622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3096" y="932122"/>
            <a:ext cx="1056198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Unit Testing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of Issues: 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Code Quality: 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Confidence: 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Development: 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Documentation:</a:t>
            </a:r>
          </a:p>
          <a:p>
            <a:pPr marL="342900" indent="-342900" algn="l" fontAlgn="base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Time and Cost: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9112" y="2902226"/>
            <a:ext cx="1134386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Unit Testing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Effort: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Developers: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Testing Complex Units: 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Testing Interactions: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Testing User Interfaces: </a:t>
            </a:r>
          </a:p>
          <a:p>
            <a:pPr marL="342900" indent="-342900" algn="l" fontAlgn="base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Over-reliance on Automation: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ypes of Software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35" y="0"/>
            <a:ext cx="7096539" cy="293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ypes of Software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905" y="3284263"/>
            <a:ext cx="7222434" cy="327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9322" y="0"/>
            <a:ext cx="333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530" y="523220"/>
            <a:ext cx="115558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series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different type of tests with the purpose to exercise and examine the full working of an integrated software computer system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against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includes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of a fully integrated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software system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check the end-to-end flow of an application or the software as a user is known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as System testing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ystem-Testing-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" y="2246769"/>
            <a:ext cx="12192000" cy="42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0189" y="1785104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 Process</a:t>
            </a:r>
            <a:endParaRPr lang="en-IN" sz="2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9484"/>
            <a:ext cx="9144000" cy="558968"/>
          </a:xfrm>
        </p:spPr>
        <p:txBody>
          <a:bodyPr>
            <a:noAutofit/>
          </a:bodyPr>
          <a:lstStyle/>
          <a:p>
            <a:r>
              <a:rPr lang="en-GB" sz="4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en-IN" sz="4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BC33F-3EB9-F02D-51E3-6580D87F441E}"/>
              </a:ext>
            </a:extLst>
          </p:cNvPr>
          <p:cNvSpPr txBox="1"/>
          <p:nvPr/>
        </p:nvSpPr>
        <p:spPr>
          <a:xfrm>
            <a:off x="0" y="624476"/>
            <a:ext cx="12192000" cy="601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5.1 Validation and Verification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5.2 Testing Phases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5.2.1 Development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5.2.1.1 Unit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5.2.1.2 Component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5.2.1.3 System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5.2.2 Release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5.2.2.1 Requirements-based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5.2.2.2 Scenario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5.2.2.3 Performance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5.2.3  User Testing	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5.2.3.1 Alpha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5.2.3.2 Beta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5.2.3.3 Acceptance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5.3 Test Case Development Strategies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5.3.1 Boundary Value Analysis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5.3.2 Equivalence Partitioning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5.3.3 Basis Path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5.3.4 Control structure Testing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5.4 Software Changes and Evolution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5.5 Maintenance Process and Reengineering</a:t>
            </a:r>
            <a:endParaRPr lang="en-GB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6383" y="0"/>
            <a:ext cx="5161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SYSTEM TESTING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System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23" y="543753"/>
            <a:ext cx="6138137" cy="577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6383" y="0"/>
            <a:ext cx="5161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SYSTEM TESTING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026" y="371586"/>
            <a:ext cx="1127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testing: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performed under system testing to confirm and identify that if there's any defect in the system due to modification in any other part of the system.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29166"/>
            <a:ext cx="12032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Load Testing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testing is performed under system testing to clarify whether the system can work under real-time loads or not.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04591"/>
            <a:ext cx="12032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Recovery Testing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testing of a system is performed under system testing to confirm reliability, trustworthiness, accountability of the system and all are lying on recouping skills of the system.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27921"/>
            <a:ext cx="120329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Migration Testing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 testing is performed to ensure that if the system needs to be modified in new infrastructure so it should be modified without any issue.</a:t>
            </a:r>
          </a:p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Usability Testing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this testing to make sure that the system is well familiar with the user and it meets its objective for what it supposed to do.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105668"/>
            <a:ext cx="11440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6.Functional Testing: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testing that seeks to establish whether each application feature works as per the software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04"/>
            <a:ext cx="10515600" cy="61553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 FOR SYSTEM TESTING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1653" y="1357053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  <a:p>
            <a:pPr algn="l" fontAlgn="base">
              <a:buFont typeface="+mj-lt"/>
              <a:buAutoNum type="arabicPeriod" startAt="2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Gallen Framework</a:t>
            </a:r>
          </a:p>
          <a:p>
            <a:pPr algn="l" fontAlgn="base">
              <a:buFont typeface="+mj-lt"/>
              <a:buAutoNum type="arabicPeriod" startAt="3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</a:p>
          <a:p>
            <a:pPr algn="l" fontAlgn="base">
              <a:buFont typeface="+mj-lt"/>
              <a:buAutoNum type="arabicPeriod" startAt="4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 Quality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/ALM</a:t>
            </a:r>
          </a:p>
          <a:p>
            <a:pPr algn="l" fontAlgn="base">
              <a:buFont typeface="+mj-lt"/>
              <a:buAutoNum type="arabicPeriod" startAt="5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Rational Quality Manager</a:t>
            </a:r>
          </a:p>
          <a:p>
            <a:pPr algn="l" fontAlgn="base">
              <a:buFont typeface="+mj-lt"/>
              <a:buAutoNum type="arabicPeriod" startAt="6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Test Manager</a:t>
            </a:r>
          </a:p>
          <a:p>
            <a:pPr algn="l" fontAlgn="base">
              <a:buFont typeface="+mj-lt"/>
              <a:buAutoNum type="arabicPeriod" startAt="7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</a:p>
          <a:p>
            <a:pPr algn="l" fontAlgn="base">
              <a:buFont typeface="+mj-lt"/>
              <a:buAutoNum type="arabicPeriod" startAt="8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Appium</a:t>
            </a:r>
          </a:p>
          <a:p>
            <a:pPr algn="l" fontAlgn="base">
              <a:buFont typeface="+mj-lt"/>
              <a:buAutoNum type="arabicPeriod" startAt="9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LoadRunner</a:t>
            </a:r>
          </a:p>
          <a:p>
            <a:pPr algn="l" fontAlgn="base">
              <a:buFont typeface="+mj-lt"/>
              <a:buAutoNum type="arabicPeriod" startAt="10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Gatling</a:t>
            </a:r>
          </a:p>
          <a:p>
            <a:pPr algn="l" fontAlgn="base">
              <a:buFont typeface="+mj-lt"/>
              <a:buAutoNum type="arabicPeriod" startAt="11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  <a:p>
            <a:pPr algn="l" fontAlgn="base">
              <a:buFont typeface="+mj-lt"/>
              <a:buAutoNum type="arabicPeriod" startAt="12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JServ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 startAt="13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SoapUI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04"/>
            <a:ext cx="10515600" cy="61553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 and CONS of SYSTEM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538" y="848140"/>
            <a:ext cx="1051559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checks the overall functionality of a system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detects the bugs and finds defects.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to detect real-time bugs.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 because it checks the full system.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challenging for large and complex systems.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04"/>
            <a:ext cx="10515600" cy="61553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TESTING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48140"/>
            <a:ext cx="111583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testing is a software testing technique that checks the non-functional attributes of the system.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Types of Non-Functional Testing:</a:t>
            </a:r>
          </a:p>
          <a:p>
            <a:pPr marL="342900" indent="-342900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</a:t>
            </a:r>
          </a:p>
          <a:p>
            <a:pPr marL="342900" indent="-342900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 Testing</a:t>
            </a:r>
          </a:p>
          <a:p>
            <a:pPr marL="342900" indent="-342900"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Compatibility Testing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6616" y="2710171"/>
            <a:ext cx="6115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Non-functional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6616" y="3458285"/>
            <a:ext cx="95448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usability: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production risk: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Reduction: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installation: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metrics: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knowledge of product: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04"/>
            <a:ext cx="10515600" cy="615536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Testing Parameters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15" y="1051312"/>
            <a:ext cx="8401878" cy="53130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04"/>
            <a:ext cx="10515600" cy="615536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I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Testing 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016" y="920852"/>
            <a:ext cx="1208598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software testing that ensures software applications perform properly under their expected workload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105" y="1793783"/>
            <a:ext cx="102141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 Attributes: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Speed: 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 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Stability: 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Reliability: 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5105" y="3494558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Performance Testing: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05" y="3956223"/>
            <a:ext cx="8610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performance congestion.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the product before launch in the market.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software rapid.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software stable and reliable.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the performance and scalability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08" y="0"/>
            <a:ext cx="1208598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 Process</a:t>
            </a:r>
          </a:p>
          <a:p>
            <a:pPr algn="ctr" rtl="0" fontAlgn="base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69" y="1273393"/>
            <a:ext cx="8780460" cy="43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08" y="0"/>
            <a:ext cx="12085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08" y="261610"/>
            <a:ext cx="826935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 Tools:</a:t>
            </a:r>
          </a:p>
          <a:p>
            <a:pPr algn="l" fontAlgn="base">
              <a:buFont typeface="+mj-lt"/>
              <a:buAutoNum type="arabicPeriod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Jmeter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Open STA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 startAt="3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Load Runner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 startAt="4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Web Load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GB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Performance Testing 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bottlenecks: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scalability: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reliability: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risk: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user experience: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Preparation: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4939" y="862230"/>
            <a:ext cx="64670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GB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Performance Testing 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issues in the real-time environment.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proficiency in debugging the test cases or test scripts.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Resource-intensive: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testing scope: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Inaccurate results: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simulating real-world usage: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 analysing the results: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0280" y="4371339"/>
            <a:ext cx="7209790" cy="24866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04"/>
            <a:ext cx="10515600" cy="615536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 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017" y="920852"/>
            <a:ext cx="11529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Testing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testing determines the behaviour of the application when multiple users use it at the same time.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017" y="1567183"/>
            <a:ext cx="1167516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Load Testing</a:t>
            </a:r>
          </a:p>
          <a:p>
            <a:pPr algn="l" fontAlgn="base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Scalability: 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for Capacity: 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bottlenecks: 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Response Time: 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Memory Leaks: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017" y="3429000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Load Testing</a:t>
            </a:r>
          </a:p>
          <a:p>
            <a:pPr algn="l" fontAlgn="base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bottlenecks: </a:t>
            </a:r>
          </a:p>
          <a:p>
            <a:pPr algn="l" fontAlgn="base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scalability: </a:t>
            </a:r>
          </a:p>
          <a:p>
            <a:pPr algn="l" fontAlgn="base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reliability: </a:t>
            </a:r>
          </a:p>
          <a:p>
            <a:pPr algn="l" fontAlgn="base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risk: </a:t>
            </a:r>
          </a:p>
          <a:p>
            <a:pPr algn="l" fontAlgn="base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 </a:t>
            </a:r>
          </a:p>
          <a:p>
            <a:pPr algn="l" fontAlgn="base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user experience: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70713" y="3152001"/>
            <a:ext cx="461175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GB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Load Testing</a:t>
            </a:r>
          </a:p>
          <a:p>
            <a:pPr algn="l" fontAlgn="base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Resource-intensive: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Complexity: 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testing scope: 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Inaccurate results: 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simulating real-world usage: 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 analysing the results: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81EC-4386-9ED8-A75C-D06AE482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A891-DAC3-C5C0-5819-35122C99D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05"/>
            <a:ext cx="9144000" cy="748376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Why Software Testing is important? - GeeksforGeeks">
            <a:extLst>
              <a:ext uri="{FF2B5EF4-FFF2-40B4-BE49-F238E27FC236}">
                <a16:creationId xmlns:a16="http://schemas.microsoft.com/office/drawing/2014/main" id="{FFCC260C-9F63-2461-EA25-76E7BB93B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5" b="7004"/>
          <a:stretch/>
        </p:blipFill>
        <p:spPr bwMode="auto">
          <a:xfrm>
            <a:off x="1301750" y="842481"/>
            <a:ext cx="9588500" cy="56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9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Testing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947" y="954156"/>
            <a:ext cx="5457636" cy="54267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</a:t>
            </a: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67310" y="828040"/>
            <a:ext cx="12835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"/>
            </a:pPr>
            <a:r>
              <a:rPr lang="en-US"/>
              <a:t> software testing type that determines the robustness of software by testing beyond the limits of normal operation.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0" y="1212215"/>
            <a:ext cx="100869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times" charset="0"/>
                <a:cs typeface="times" charset="0"/>
              </a:rPr>
              <a:t>Objective of Stress Testing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Analyze the behavior of the application after failure: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System recovers after failure: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Uncover Hardware issues: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Uncover Security Weakness: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Ensures data integrity: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0" y="2981325"/>
            <a:ext cx="10878185" cy="3753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latin typeface="times" charset="0"/>
                <a:cs typeface="times" charset="0"/>
              </a:rPr>
              <a:t>Benefits of Stress Testing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Determines the behavior of the system: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Ensure failure does not cause security issues: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Makes system function in every situation: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Improving Decision Making: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Increasing Stakeholder confidence: </a:t>
            </a: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latin typeface="times" charset="0"/>
                <a:cs typeface="times" charset="0"/>
              </a:rPr>
              <a:t>Limitations of Stress Testing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Manual stress testing is complicated: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Good scripting knowledge required: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Need for external resources: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Constantly licensed tool: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Additional tool required in case of open-source stress testing tool: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Improper test script implementation results in wastage: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</a:t>
            </a: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0" y="925830"/>
            <a:ext cx="6110605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35" y="886460"/>
            <a:ext cx="121208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Scalability Testing is defined as the ability of a network, system, application, product or a process to perform the function correctly when changes are made in the size or volume of the system to meet a growing need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82245" y="2016125"/>
            <a:ext cx="1108138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times" charset="0"/>
                <a:cs typeface="times" charset="0"/>
              </a:rPr>
              <a:t>Objective of Scalability Testing: </a:t>
            </a:r>
            <a:endParaRPr lang="en-US">
              <a:latin typeface="times" charset="0"/>
              <a:cs typeface="times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determine how the application scales with increasing workload.</a:t>
            </a: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determine the user limit for the software product.</a:t>
            </a: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determine client-side degradation and end user experience under load.</a:t>
            </a: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assess the system’s performance under various network circumstances, </a:t>
            </a: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determine whether the system is capable of withstanding scenarios of high usage, </a:t>
            </a: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guarantee that the system’s scalability </a:t>
            </a: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determine server-side robustness and degradation.</a:t>
            </a: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help developers improve the system design or code by pointing out </a:t>
            </a:r>
            <a:r>
              <a:rPr lang="en-US">
                <a:latin typeface="times" charset="0"/>
                <a:cs typeface="times" charset="0"/>
                <a:sym typeface="+mn-ea"/>
              </a:rPr>
              <a:t>bottlenecks </a:t>
            </a: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evaluate the effective use of system resources</a:t>
            </a: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>
                <a:latin typeface="times" charset="0"/>
                <a:cs typeface="times" charset="0"/>
              </a:rPr>
              <a:t>To make that the system satisfies performance criteria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0" y="726440"/>
            <a:ext cx="115550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tim" charset="0"/>
                <a:cs typeface="tim" charset="0"/>
              </a:rPr>
              <a:t>Steps of Scalability Testing: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" charset="0"/>
                <a:cs typeface="tim" charset="0"/>
              </a:rPr>
              <a:t>Define a process that is repeatable for executing scalability test.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" charset="0"/>
                <a:cs typeface="tim" charset="0"/>
              </a:rPr>
              <a:t>Determine the criteria for scalability test.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" charset="0"/>
                <a:cs typeface="tim" charset="0"/>
              </a:rPr>
              <a:t>Determine the software tools required to carry out the test.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" charset="0"/>
                <a:cs typeface="tim" charset="0"/>
              </a:rPr>
              <a:t>Set the testing environment and configure the hardware required to execute a scalability test.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" charset="0"/>
                <a:cs typeface="tim" charset="0"/>
              </a:rPr>
              <a:t>Create and verify visual script.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" charset="0"/>
                <a:cs typeface="tim" charset="0"/>
              </a:rPr>
              <a:t>Create and verify the load test scenarios.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" charset="0"/>
                <a:cs typeface="tim" charset="0"/>
              </a:rPr>
              <a:t>Execute the test.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" charset="0"/>
                <a:cs typeface="tim" charset="0"/>
              </a:rPr>
              <a:t>Evaluate the result.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" charset="0"/>
                <a:cs typeface="tim" charset="0"/>
              </a:rPr>
              <a:t>Generate required report.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8580" y="949960"/>
            <a:ext cx="1219136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imesy)" charset="0"/>
                <a:cs typeface="imesy)" charset="0"/>
              </a:rPr>
              <a:t>Advantages of Scalability Testing: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It provides more accessibility to the product.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It detects issues with web page loading and other performance issues.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It finds and fixes the issues earlier in the product which saves a lot of time.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It ensures the end user experience under the specific load. It provides customer satisfaction.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It helps in effective tool utilization tracking.</a:t>
            </a:r>
          </a:p>
          <a:p>
            <a:pPr indent="0">
              <a:buFont typeface="Wingdings" panose="05000000000000000000" charset="0"/>
              <a:buNone/>
            </a:pPr>
            <a:endParaRPr lang="en-US">
              <a:latin typeface="imesy)" charset="0"/>
              <a:cs typeface="imesy)" charset="0"/>
            </a:endParaRPr>
          </a:p>
          <a:p>
            <a:r>
              <a:rPr lang="en-US" b="1">
                <a:latin typeface="imesy)" charset="0"/>
                <a:cs typeface="imesy)" charset="0"/>
              </a:rPr>
              <a:t>Disadvantages of Scalability Testing: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Sometimes, it fails to find the functional errors or issues in the product.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Some automation tools used for Scalability testing is costlier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Team members involve in this testing technique should have high level of testing skills.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The time spent on testing some parts of product may consume more time than expected time.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imesy)" charset="0"/>
                <a:cs typeface="imesy)" charset="0"/>
              </a:rPr>
              <a:t>Unexpected results may also be raised after launching the product in the customer environment.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35" y="899160"/>
            <a:ext cx="121913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Type of Software Testing to check the quality and behavior of the software in different environmental parameters.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It is defined as the ability of the product to continue to function over time without failure.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35" y="1825625"/>
            <a:ext cx="118802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times" charset="0"/>
                <a:cs typeface="times" charset="0"/>
              </a:rPr>
              <a:t>Objective of the Stability Testing: </a:t>
            </a:r>
            <a:endParaRPr lang="en-US"/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/>
              <a:t>To yield confidence in the stability of the system or software application under test.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/>
              <a:t>To ensure the system handling big programs.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/>
              <a:t>To operate the effectiveness of the system or software application.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/>
              <a:t>To check the stability of the system under stress.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b="9673"/>
          <a:stretch>
            <a:fillRect/>
          </a:stretch>
        </p:blipFill>
        <p:spPr>
          <a:xfrm>
            <a:off x="3244850" y="1035050"/>
            <a:ext cx="5701665" cy="55975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en-GB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96545" y="828040"/>
            <a:ext cx="102019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Advantages of Stability Testing:</a:t>
            </a:r>
          </a:p>
          <a:p>
            <a:r>
              <a:rPr lang="en-US"/>
              <a:t>It gives the limit of the data that a system can handle practically.</a:t>
            </a:r>
          </a:p>
          <a:p>
            <a:r>
              <a:rPr lang="en-US"/>
              <a:t>It provides the confidence on the performance of the system.</a:t>
            </a:r>
          </a:p>
          <a:p>
            <a:r>
              <a:rPr lang="en-US"/>
              <a:t>It determines the stability and robustness of the system under load.</a:t>
            </a:r>
          </a:p>
          <a:p>
            <a:r>
              <a:rPr lang="en-US"/>
              <a:t>Stability testing leads to a better end user experience.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7635" y="2304415"/>
            <a:ext cx="110134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times" charset="0"/>
                <a:cs typeface="times" charset="0"/>
              </a:rPr>
              <a:t>Disadvantages of Stability Testing</a:t>
            </a:r>
          </a:p>
          <a:p>
            <a:endParaRPr lang="en-US">
              <a:latin typeface="times" charset="0"/>
              <a:cs typeface="times" charset="0"/>
            </a:endParaRP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the system might fail due to additional load on the CPU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The System fails shortly without implementing the stability testing and slows down the speed.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It works unusually when it goes to the changing environments.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2.Usability </a:t>
            </a:r>
            <a:r>
              <a:rPr lang="en-GB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0" y="726440"/>
            <a:ext cx="1198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"/>
            </a:pPr>
            <a:r>
              <a:rPr lang="en-US"/>
              <a:t>Checking the user-friendliness, efficiency, and accuracy of the application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04775" y="1183640"/>
            <a:ext cx="1198181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times" charset="0"/>
                <a:cs typeface="times" charset="0"/>
              </a:rPr>
              <a:t> features of usability testing are as follows: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Black-box testing technique in software testing.</a:t>
            </a:r>
          </a:p>
          <a:p>
            <a:pPr marL="342900" indent="-342900">
              <a:buAutoNum type="arabicPeriod"/>
            </a:pPr>
            <a:r>
              <a:rPr lang="en-US"/>
              <a:t>Usability testing is performed throughout the system and acceptance testing levels.</a:t>
            </a:r>
          </a:p>
          <a:p>
            <a:pPr marL="342900" indent="-342900">
              <a:buAutoNum type="arabicPeriod"/>
            </a:pPr>
            <a:r>
              <a:rPr lang="en-US"/>
              <a:t>Usability testing is implemented in the early stage of the Software Development Life Cycle (SDLC).</a:t>
            </a:r>
          </a:p>
          <a:p>
            <a:pPr marL="342900" indent="-342900">
              <a:buAutoNum type="arabicPeriod"/>
            </a:pPr>
            <a:r>
              <a:rPr lang="en-US"/>
              <a:t>The execution of usability testing offers more visibility on the prospects of the end-users.</a:t>
            </a:r>
          </a:p>
          <a:p>
            <a:pPr marL="342900" indent="-342900">
              <a:buAutoNum type="arabicPeriod"/>
            </a:pPr>
            <a:r>
              <a:rPr lang="en-US"/>
              <a:t>The usability testing makes sure that the software product meets its planned purpose.</a:t>
            </a:r>
          </a:p>
          <a:p>
            <a:pPr marL="342900" indent="-342900">
              <a:buAutoNum type="arabicPeriod"/>
            </a:pPr>
            <a:r>
              <a:rPr lang="en-US"/>
              <a:t>It also helps us to find many usability errors in the specified software product.</a:t>
            </a:r>
          </a:p>
          <a:p>
            <a:pPr marL="342900" indent="-342900">
              <a:buAutoNum type="arabicPeriod"/>
            </a:pPr>
            <a:r>
              <a:rPr lang="en-US"/>
              <a:t>tests the user-friendliness, usefulness, traceability, usability, and desirability of the final product.</a:t>
            </a:r>
          </a:p>
          <a:p>
            <a:pPr marL="342900" indent="-342900">
              <a:buAutoNum type="arabicPeriod"/>
            </a:pPr>
            <a:r>
              <a:rPr lang="en-US"/>
              <a:t>It offers direct input on how real-users use the software/application.</a:t>
            </a:r>
          </a:p>
          <a:p>
            <a:pPr marL="342900" indent="-342900">
              <a:buAutoNum type="arabicPeriod"/>
            </a:pPr>
            <a:r>
              <a:rPr lang="en-US"/>
              <a:t>Includes the systematic executions of the product's usability under a measured environment.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AA941-1366-A0D3-32BD-84EB5DD31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2355-3096-736A-91AC-82A27773B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05"/>
            <a:ext cx="9144000" cy="748376"/>
          </a:xfrm>
        </p:spPr>
        <p:txBody>
          <a:bodyPr>
            <a:noAutofit/>
          </a:bodyPr>
          <a:lstStyle/>
          <a:p>
            <a:r>
              <a:rPr lang="en-GB" sz="44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and VALIDATION</a:t>
            </a:r>
            <a:endParaRPr lang="en-IN" sz="4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Verification and Validation">
            <a:extLst>
              <a:ext uri="{FF2B5EF4-FFF2-40B4-BE49-F238E27FC236}">
                <a16:creationId xmlns:a16="http://schemas.microsoft.com/office/drawing/2014/main" id="{F5CDB8F8-392B-79CC-23B8-AAB468F0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77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897"/>
            <a:ext cx="10515600" cy="702363"/>
          </a:xfrm>
        </p:spPr>
        <p:txBody>
          <a:bodyPr>
            <a:noAutofit/>
          </a:bodyPr>
          <a:lstStyle/>
          <a:p>
            <a:pPr algn="ctr" fontAlgn="base"/>
            <a:r>
              <a:rPr lang="en-US" altLang="en-GB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2.Usability </a:t>
            </a:r>
            <a:r>
              <a:rPr lang="en-GB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" y="1079500"/>
            <a:ext cx="8821420" cy="53079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492760"/>
            <a:ext cx="10988040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519241"/>
            <a:ext cx="11715115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times" charset="0"/>
                <a:cs typeface="times" charset="0"/>
              </a:rPr>
              <a:t>The Advantages of Usability Testing</a:t>
            </a:r>
            <a:endParaRPr lang="en-US" dirty="0">
              <a:latin typeface="times" charset="0"/>
              <a:cs typeface="times" charset="0"/>
            </a:endParaRP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 dirty="0">
                <a:latin typeface="times" charset="0"/>
                <a:cs typeface="times" charset="0"/>
              </a:rPr>
              <a:t>Helps us to validate the usability of the software.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 dirty="0">
                <a:latin typeface="times" charset="0"/>
                <a:cs typeface="times" charset="0"/>
              </a:rPr>
              <a:t>Its enhanced user satisfaction 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 dirty="0">
                <a:latin typeface="times" charset="0"/>
                <a:cs typeface="times" charset="0"/>
              </a:rPr>
              <a:t>Discover the usability issues before delivering the final product.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 dirty="0">
                <a:latin typeface="times" charset="0"/>
                <a:cs typeface="times" charset="0"/>
              </a:rPr>
              <a:t>The end-user is always eager to use the application.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 dirty="0">
                <a:latin typeface="times" charset="0"/>
                <a:cs typeface="times" charset="0"/>
              </a:rPr>
              <a:t>It improves the adequacy and consistency of the software product.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60019" y="3429000"/>
            <a:ext cx="113950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times" charset="0"/>
                <a:cs typeface="times" charset="0"/>
              </a:rPr>
              <a:t>The Disadvantage of Usability Testing</a:t>
            </a:r>
            <a:endParaRPr lang="en-US" dirty="0">
              <a:latin typeface="times" charset="0"/>
              <a:cs typeface="times" charset="0"/>
            </a:endParaRP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 dirty="0">
                <a:latin typeface="times" charset="0"/>
                <a:cs typeface="times" charset="0"/>
              </a:rPr>
              <a:t>Costly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 dirty="0">
                <a:latin typeface="times" charset="0"/>
                <a:cs typeface="times" charset="0"/>
              </a:rPr>
              <a:t>harder to identify the volunteers who can work as test engineers.</a:t>
            </a: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 dirty="0">
                <a:latin typeface="times" charset="0"/>
                <a:cs typeface="times" charset="0"/>
              </a:rPr>
              <a:t>Primarily, usability testing is not 100% representative of the actual condition.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0" y="485140"/>
            <a:ext cx="1219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times" charset="0"/>
                <a:cs typeface="times" charset="0"/>
              </a:rPr>
              <a:t>Checking the functionality of an application on different software, hardware platforms, network, and browsers 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448175" y="24765"/>
            <a:ext cx="35191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sz="2400" b="1">
                <a:solidFill>
                  <a:srgbClr val="00B0F0"/>
                </a:solidFill>
                <a:latin typeface="times" charset="0"/>
                <a:cs typeface="times" charset="0"/>
                <a:sym typeface="+mn-ea"/>
              </a:rPr>
              <a:t>3. compatibility testing.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1276985"/>
            <a:ext cx="10069195" cy="40786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448175" y="24765"/>
            <a:ext cx="35191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sz="2400" b="1">
                <a:solidFill>
                  <a:srgbClr val="00B0F0"/>
                </a:solidFill>
                <a:latin typeface="times" charset="0"/>
                <a:cs typeface="times" charset="0"/>
                <a:sym typeface="+mn-ea"/>
              </a:rPr>
              <a:t>3. compatibility testing.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635" y="720725"/>
            <a:ext cx="96075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times" charset="0"/>
                <a:cs typeface="times" charset="0"/>
              </a:rPr>
              <a:t>Types of Compatibility testing</a:t>
            </a:r>
            <a:endParaRPr lang="en-US">
              <a:latin typeface="times" charset="0"/>
              <a:cs typeface="times" charset="0"/>
            </a:endParaRPr>
          </a:p>
          <a:p>
            <a:r>
              <a:rPr lang="en-US">
                <a:latin typeface="times" charset="0"/>
                <a:cs typeface="times" charset="0"/>
              </a:rPr>
              <a:t>Software</a:t>
            </a:r>
          </a:p>
          <a:p>
            <a:r>
              <a:rPr lang="en-US">
                <a:latin typeface="times" charset="0"/>
                <a:cs typeface="times" charset="0"/>
              </a:rPr>
              <a:t>Hardware</a:t>
            </a:r>
          </a:p>
          <a:p>
            <a:r>
              <a:rPr lang="en-US">
                <a:latin typeface="times" charset="0"/>
                <a:cs typeface="times" charset="0"/>
              </a:rPr>
              <a:t>Network</a:t>
            </a:r>
          </a:p>
          <a:p>
            <a:r>
              <a:rPr lang="en-US">
                <a:latin typeface="times" charset="0"/>
                <a:cs typeface="times" charset="0"/>
              </a:rPr>
              <a:t>Mobile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05" y="1329055"/>
            <a:ext cx="6384290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448175" y="24765"/>
            <a:ext cx="475424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sz="2400" b="1">
                <a:solidFill>
                  <a:srgbClr val="00B0F0"/>
                </a:solidFill>
                <a:latin typeface="times" charset="0"/>
                <a:cs typeface="times" charset="0"/>
                <a:sym typeface="+mn-ea"/>
              </a:rPr>
              <a:t>3. compatibility testing Process.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505"/>
            <a:ext cx="12192000" cy="63734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448175" y="24765"/>
            <a:ext cx="35401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sz="2400" b="1">
                <a:solidFill>
                  <a:srgbClr val="00B0F0"/>
                </a:solidFill>
                <a:latin typeface="times" charset="0"/>
                <a:cs typeface="times" charset="0"/>
                <a:sym typeface="+mn-ea"/>
              </a:rPr>
              <a:t>3. compatibility testing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1755" y="620395"/>
            <a:ext cx="1198181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times" charset="0"/>
                <a:cs typeface="times" charset="0"/>
              </a:rPr>
              <a:t>Why compatibility testing is important?</a:t>
            </a:r>
          </a:p>
          <a:p>
            <a:r>
              <a:rPr lang="en-US">
                <a:latin typeface="times" charset="0"/>
                <a:cs typeface="times" charset="0"/>
              </a:rPr>
              <a:t>It ensures complete customer satisfaction.</a:t>
            </a:r>
          </a:p>
          <a:p>
            <a:r>
              <a:rPr lang="en-US">
                <a:latin typeface="times" charset="0"/>
                <a:cs typeface="times" charset="0"/>
              </a:rPr>
              <a:t>It provides service across multiple platforms.</a:t>
            </a:r>
          </a:p>
          <a:p>
            <a:r>
              <a:rPr lang="en-US">
                <a:latin typeface="times" charset="0"/>
                <a:cs typeface="times" charset="0"/>
              </a:rPr>
              <a:t>Identifying bugs during development process.</a:t>
            </a:r>
          </a:p>
          <a:p>
            <a:endParaRPr lang="en-US">
              <a:latin typeface="times" charset="0"/>
              <a:cs typeface="times" charset="0"/>
            </a:endParaRPr>
          </a:p>
          <a:p>
            <a:r>
              <a:rPr lang="en-US" b="1">
                <a:latin typeface="times" charset="0"/>
                <a:cs typeface="times" charset="0"/>
              </a:rPr>
              <a:t>Limitations</a:t>
            </a:r>
          </a:p>
          <a:p>
            <a:r>
              <a:rPr lang="en-US">
                <a:latin typeface="times" charset="0"/>
                <a:cs typeface="times" charset="0"/>
              </a:rPr>
              <a:t>Variety of user interface.</a:t>
            </a:r>
          </a:p>
          <a:p>
            <a:r>
              <a:rPr lang="en-US">
                <a:latin typeface="times" charset="0"/>
                <a:cs typeface="times" charset="0"/>
              </a:rPr>
              <a:t>Changes with respect to font size.</a:t>
            </a:r>
          </a:p>
          <a:p>
            <a:r>
              <a:rPr lang="en-US">
                <a:latin typeface="times" charset="0"/>
                <a:cs typeface="times" charset="0"/>
              </a:rPr>
              <a:t>Alignment issues.</a:t>
            </a:r>
          </a:p>
          <a:p>
            <a:r>
              <a:rPr lang="en-US">
                <a:latin typeface="times" charset="0"/>
                <a:cs typeface="times" charset="0"/>
              </a:rPr>
              <a:t>Issues related to existence of broken frames.</a:t>
            </a:r>
          </a:p>
          <a:p>
            <a:r>
              <a:rPr lang="en-US">
                <a:latin typeface="times" charset="0"/>
                <a:cs typeface="times" charset="0"/>
              </a:rPr>
              <a:t>Issues related to overlapping of content.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20EF5-86D9-7AF8-49D8-A66A7BE33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0CC72ABD-6FEC-EEDF-B4BC-31DDB6C70370}"/>
              </a:ext>
            </a:extLst>
          </p:cNvPr>
          <p:cNvSpPr txBox="1"/>
          <p:nvPr/>
        </p:nvSpPr>
        <p:spPr>
          <a:xfrm>
            <a:off x="4173967" y="0"/>
            <a:ext cx="531542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TESTING</a:t>
            </a:r>
          </a:p>
        </p:txBody>
      </p:sp>
      <p:pic>
        <p:nvPicPr>
          <p:cNvPr id="1026" name="Picture 2" descr="Development-Testing">
            <a:extLst>
              <a:ext uri="{FF2B5EF4-FFF2-40B4-BE49-F238E27FC236}">
                <a16:creationId xmlns:a16="http://schemas.microsoft.com/office/drawing/2014/main" id="{9B2029EB-09E6-AE4F-B672-9AEA0ED7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14" y="584775"/>
            <a:ext cx="5511800" cy="61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95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75F98-C694-B1E3-BF9A-ED234829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B59C8B7D-E850-5A15-3B3D-25B2DC77495D}"/>
              </a:ext>
            </a:extLst>
          </p:cNvPr>
          <p:cNvSpPr txBox="1"/>
          <p:nvPr/>
        </p:nvSpPr>
        <p:spPr>
          <a:xfrm>
            <a:off x="4173967" y="0"/>
            <a:ext cx="531542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9391-A0D4-79A9-7EC7-3631DEB962DA}"/>
              </a:ext>
            </a:extLst>
          </p:cNvPr>
          <p:cNvSpPr txBox="1"/>
          <p:nvPr/>
        </p:nvSpPr>
        <p:spPr>
          <a:xfrm>
            <a:off x="0" y="584775"/>
            <a:ext cx="12192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perform Development Testing?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writing new code or building a new software product.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development cost is low, the client should perform development Testing so that the client doesn’t have to face the debugging and another testing cost.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1614E-35EC-8DAA-53EB-3D2D2D3F348C}"/>
              </a:ext>
            </a:extLst>
          </p:cNvPr>
          <p:cNvSpPr txBox="1"/>
          <p:nvPr/>
        </p:nvSpPr>
        <p:spPr>
          <a:xfrm>
            <a:off x="1" y="2153653"/>
            <a:ext cx="374182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Development Testing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Bug Detecting: 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Savings on costs: 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Coding Quality: 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Output: 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Maintenance: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F2CAA-0257-EC96-2FC7-C67E4DFA6C41}"/>
              </a:ext>
            </a:extLst>
          </p:cNvPr>
          <p:cNvSpPr txBox="1"/>
          <p:nvPr/>
        </p:nvSpPr>
        <p:spPr>
          <a:xfrm>
            <a:off x="3622998" y="2153653"/>
            <a:ext cx="4522382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1800"/>
              </a:spcAft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Development Testing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on Time and Resources: 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excessive focus on unit testing: 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 Feeling of Safety: 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tools for testing: 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User Input: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8009D5-9E12-D69E-12AC-5292B9ADCAF9}"/>
              </a:ext>
            </a:extLst>
          </p:cNvPr>
          <p:cNvSpPr txBox="1"/>
          <p:nvPr/>
        </p:nvSpPr>
        <p:spPr>
          <a:xfrm>
            <a:off x="8145380" y="2232557"/>
            <a:ext cx="4046620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Aft>
                <a:spcPts val="1800"/>
              </a:spcAft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required for Development Testing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TestingWhiz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HPE Unified Functional Testing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Watir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Katalon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Studio</a:t>
            </a:r>
          </a:p>
        </p:txBody>
      </p:sp>
    </p:spTree>
    <p:extLst>
      <p:ext uri="{BB962C8B-B14F-4D97-AF65-F5344CB8AC3E}">
        <p14:creationId xmlns:p14="http://schemas.microsoft.com/office/powerpoint/2010/main" val="842045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BFBE9-6C12-D94A-8E3B-47D8BE8AF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9980CCBE-E077-1B56-4342-C584C486C190}"/>
              </a:ext>
            </a:extLst>
          </p:cNvPr>
          <p:cNvSpPr txBox="1"/>
          <p:nvPr/>
        </p:nvSpPr>
        <p:spPr>
          <a:xfrm>
            <a:off x="3156034" y="-12032"/>
            <a:ext cx="739689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DEVELOPMENT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05D51-04E6-A909-3232-5DE070CD9F43}"/>
              </a:ext>
            </a:extLst>
          </p:cNvPr>
          <p:cNvSpPr txBox="1"/>
          <p:nvPr/>
        </p:nvSpPr>
        <p:spPr>
          <a:xfrm>
            <a:off x="310566" y="3207054"/>
            <a:ext cx="7582150" cy="26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750"/>
              </a:spcAft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Component Testing is: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verify the input and output behavior of the system.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check the usability of each component.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test the user comprehensibility of the software.</a:t>
            </a:r>
          </a:p>
          <a:p>
            <a:pPr algn="just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test the state of the each components of the system.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FE80B-C2D2-A85F-5833-124A99D719CB}"/>
              </a:ext>
            </a:extLst>
          </p:cNvPr>
          <p:cNvSpPr txBox="1"/>
          <p:nvPr/>
        </p:nvSpPr>
        <p:spPr>
          <a:xfrm>
            <a:off x="106029" y="572743"/>
            <a:ext cx="6100010" cy="102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pPr>
              <a:lnSpc>
                <a:spcPct val="115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</a:t>
            </a:r>
          </a:p>
          <a:p>
            <a:pPr>
              <a:lnSpc>
                <a:spcPct val="115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A34461-05E7-F167-9FD9-4CEC955E02FD}"/>
              </a:ext>
            </a:extLst>
          </p:cNvPr>
          <p:cNvSpPr txBox="1"/>
          <p:nvPr/>
        </p:nvSpPr>
        <p:spPr>
          <a:xfrm>
            <a:off x="106029" y="2642755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0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E163D-DABD-0620-B401-A134BDD6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6A56D-A3D9-5BC8-C1EE-9D773FF3D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05"/>
            <a:ext cx="9144000" cy="748376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GB" sz="44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PHASES</a:t>
            </a:r>
          </a:p>
        </p:txBody>
      </p:sp>
      <p:pic>
        <p:nvPicPr>
          <p:cNvPr id="4098" name="Picture 2" descr="stlc">
            <a:extLst>
              <a:ext uri="{FF2B5EF4-FFF2-40B4-BE49-F238E27FC236}">
                <a16:creationId xmlns:a16="http://schemas.microsoft.com/office/drawing/2014/main" id="{29FDB9A4-0BB3-62CD-D9CD-D4C0A70D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020"/>
            <a:ext cx="12192000" cy="571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958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DFEE-C1DA-5E3F-EDA7-792A4AA5C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B5D2AADC-35DD-2EFA-F094-F7768D442F5D}"/>
              </a:ext>
            </a:extLst>
          </p:cNvPr>
          <p:cNvSpPr txBox="1"/>
          <p:nvPr/>
        </p:nvSpPr>
        <p:spPr>
          <a:xfrm>
            <a:off x="3156034" y="-12032"/>
            <a:ext cx="481208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TESTING</a:t>
            </a:r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49CC678F-9769-72C5-03EE-E5FEFF74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238"/>
            <a:ext cx="12192000" cy="559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60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2FF15-CB09-8E8D-68E3-88D2B4A3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446FD4DD-5C49-8D16-BDFA-A01BBDE4BC44}"/>
              </a:ext>
            </a:extLst>
          </p:cNvPr>
          <p:cNvSpPr txBox="1"/>
          <p:nvPr/>
        </p:nvSpPr>
        <p:spPr>
          <a:xfrm>
            <a:off x="4084583" y="0"/>
            <a:ext cx="402283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RELEASE TESTING</a:t>
            </a:r>
          </a:p>
        </p:txBody>
      </p:sp>
      <p:pic>
        <p:nvPicPr>
          <p:cNvPr id="5122" name="Picture 2" descr="Release Testing">
            <a:extLst>
              <a:ext uri="{FF2B5EF4-FFF2-40B4-BE49-F238E27FC236}">
                <a16:creationId xmlns:a16="http://schemas.microsoft.com/office/drawing/2014/main" id="{486826BE-7864-381B-62E0-84CFEB54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8" y="750971"/>
            <a:ext cx="9334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13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5F1F1-BF61-EC58-6B0B-CCF4E821E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2BD65191-CAA8-5781-BEA6-E2A75D7B691F}"/>
              </a:ext>
            </a:extLst>
          </p:cNvPr>
          <p:cNvSpPr txBox="1"/>
          <p:nvPr/>
        </p:nvSpPr>
        <p:spPr>
          <a:xfrm>
            <a:off x="4084583" y="0"/>
            <a:ext cx="402283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RELEASE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508D3-3A35-F3E3-F17F-07076C87C6C9}"/>
              </a:ext>
            </a:extLst>
          </p:cNvPr>
          <p:cNvSpPr txBox="1"/>
          <p:nvPr/>
        </p:nvSpPr>
        <p:spPr>
          <a:xfrm>
            <a:off x="0" y="811778"/>
            <a:ext cx="12192000" cy="3499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Release Testing?</a:t>
            </a:r>
          </a:p>
          <a:p>
            <a:pPr algn="ctr">
              <a:lnSpc>
                <a:spcPts val="2700"/>
              </a:lnSpc>
            </a:pP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authenticate that the software works as per plan and fulfils the stipulated requirements.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errors and eliminates the defects leading to failures.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guarantees software compatibility with various hardware configurations, operating systems.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assesses software’s performance under different contexts, including stress testing and peak usage.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ensures that the software fulfils stated data privacy and security requirements.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the software more reliable and stable.</a:t>
            </a:r>
          </a:p>
        </p:txBody>
      </p:sp>
    </p:spTree>
    <p:extLst>
      <p:ext uri="{BB962C8B-B14F-4D97-AF65-F5344CB8AC3E}">
        <p14:creationId xmlns:p14="http://schemas.microsoft.com/office/powerpoint/2010/main" val="3202577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DE1A5-6D61-68E0-9033-DF8B96755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2EABE746-A1DE-E4B9-31C1-A656978429F8}"/>
              </a:ext>
            </a:extLst>
          </p:cNvPr>
          <p:cNvSpPr txBox="1"/>
          <p:nvPr/>
        </p:nvSpPr>
        <p:spPr>
          <a:xfrm>
            <a:off x="4084583" y="0"/>
            <a:ext cx="610430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RELEASE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1FEB4-E0C4-DF51-7E18-A3FAE119D80B}"/>
              </a:ext>
            </a:extLst>
          </p:cNvPr>
          <p:cNvSpPr txBox="1"/>
          <p:nvPr/>
        </p:nvSpPr>
        <p:spPr>
          <a:xfrm>
            <a:off x="0" y="428364"/>
            <a:ext cx="12192000" cy="6453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testing:</a:t>
            </a:r>
          </a:p>
          <a:p>
            <a:pPr algn="l">
              <a:lnSpc>
                <a:spcPts val="1875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testing validates the software system against the functional specifications. </a:t>
            </a:r>
          </a:p>
          <a:p>
            <a:pPr algn="l">
              <a:lnSpc>
                <a:spcPts val="27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Testing:</a:t>
            </a:r>
          </a:p>
          <a:p>
            <a:pPr algn="l">
              <a:lnSpc>
                <a:spcPts val="1875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evaluates the software product’s reliability, performance, speed, scalability, stability, resource consumption, and responsiveness of an application under load.</a:t>
            </a:r>
          </a:p>
          <a:p>
            <a:pPr algn="l">
              <a:lnSpc>
                <a:spcPts val="27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testing:</a:t>
            </a:r>
          </a:p>
          <a:p>
            <a:pPr algn="l">
              <a:lnSpc>
                <a:spcPts val="1875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evaluates threats, vulnerabilities, and risks in a software application. </a:t>
            </a:r>
          </a:p>
          <a:p>
            <a:pPr algn="l">
              <a:lnSpc>
                <a:spcPts val="1875"/>
              </a:lnSpc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875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 testing:</a:t>
            </a:r>
          </a:p>
          <a:p>
            <a:pPr algn="l">
              <a:lnSpc>
                <a:spcPts val="1875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checks whether software can operate on various hardware, applications, browsers, mobile devices, network environments, or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ts val="2700"/>
              </a:lnSpc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7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 Testing:</a:t>
            </a:r>
          </a:p>
          <a:p>
            <a:pPr algn="l">
              <a:lnSpc>
                <a:spcPts val="1875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evaluates the software product’s utility and user experience</a:t>
            </a:r>
          </a:p>
          <a:p>
            <a:pPr algn="l">
              <a:lnSpc>
                <a:spcPts val="1875"/>
              </a:lnSpc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875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Testing:</a:t>
            </a:r>
          </a:p>
          <a:p>
            <a:pPr algn="l">
              <a:lnSpc>
                <a:spcPts val="1875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validate that a code change in the software doesn’t influence the existing utility of the software product. </a:t>
            </a:r>
          </a:p>
          <a:p>
            <a:pPr algn="l">
              <a:lnSpc>
                <a:spcPts val="1875"/>
              </a:lnSpc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algn="l">
              <a:lnSpc>
                <a:spcPts val="1875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Testing:</a:t>
            </a:r>
          </a:p>
          <a:p>
            <a:pPr algn="l">
              <a:lnSpc>
                <a:spcPts val="1875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release test technique automatically performs testing using software tools and scripts. </a:t>
            </a:r>
          </a:p>
          <a:p>
            <a:pPr algn="l">
              <a:lnSpc>
                <a:spcPts val="1875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Testing:</a:t>
            </a:r>
          </a:p>
          <a:p>
            <a:pPr algn="l">
              <a:lnSpc>
                <a:spcPts val="1875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aims to validate that each component/unit of the software functions as intended and fulfils the requirements. </a:t>
            </a:r>
          </a:p>
          <a:p>
            <a:pPr algn="l">
              <a:lnSpc>
                <a:spcPts val="1875"/>
              </a:lnSpc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 algn="l">
              <a:lnSpc>
                <a:spcPts val="1875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to End Testing:</a:t>
            </a:r>
          </a:p>
          <a:p>
            <a:pPr algn="l">
              <a:lnSpc>
                <a:spcPts val="1875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(E2E) testing verifies the working structure of a software product in a start-to-finish process.</a:t>
            </a:r>
          </a:p>
        </p:txBody>
      </p:sp>
    </p:spTree>
    <p:extLst>
      <p:ext uri="{BB962C8B-B14F-4D97-AF65-F5344CB8AC3E}">
        <p14:creationId xmlns:p14="http://schemas.microsoft.com/office/powerpoint/2010/main" val="8501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82A8-2C6F-DB13-67E0-C71B8534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DCF2E9D5-7712-0D00-ED7C-62D4ED9AAE94}"/>
              </a:ext>
            </a:extLst>
          </p:cNvPr>
          <p:cNvSpPr txBox="1"/>
          <p:nvPr/>
        </p:nvSpPr>
        <p:spPr>
          <a:xfrm>
            <a:off x="4084583" y="0"/>
            <a:ext cx="681282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RELEASE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BFB87-7378-6681-E634-A48994DF4E52}"/>
              </a:ext>
            </a:extLst>
          </p:cNvPr>
          <p:cNvSpPr txBox="1"/>
          <p:nvPr/>
        </p:nvSpPr>
        <p:spPr>
          <a:xfrm>
            <a:off x="0" y="733925"/>
            <a:ext cx="12192000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software product quality and performance: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teamwork efficiency: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risks: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customer satisfaction: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project management:</a:t>
            </a:r>
          </a:p>
        </p:txBody>
      </p:sp>
    </p:spTree>
    <p:extLst>
      <p:ext uri="{BB962C8B-B14F-4D97-AF65-F5344CB8AC3E}">
        <p14:creationId xmlns:p14="http://schemas.microsoft.com/office/powerpoint/2010/main" val="979430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8388-E83D-30D0-2C63-F461D1D7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4D70894C-9116-2D17-8AB2-D11883A9EEB0}"/>
              </a:ext>
            </a:extLst>
          </p:cNvPr>
          <p:cNvSpPr txBox="1"/>
          <p:nvPr/>
        </p:nvSpPr>
        <p:spPr>
          <a:xfrm>
            <a:off x="4337247" y="0"/>
            <a:ext cx="320049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DE17E-1778-6E53-7DF5-63C47EE0E8C7}"/>
              </a:ext>
            </a:extLst>
          </p:cNvPr>
          <p:cNvSpPr txBox="1"/>
          <p:nvPr/>
        </p:nvSpPr>
        <p:spPr>
          <a:xfrm>
            <a:off x="0" y="5435495"/>
            <a:ext cx="6100010" cy="10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Alpha Testing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Beta Testing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F37BB-B0CB-4E52-9133-A91FBF905B4F}"/>
              </a:ext>
            </a:extLst>
          </p:cNvPr>
          <p:cNvSpPr txBox="1"/>
          <p:nvPr/>
        </p:nvSpPr>
        <p:spPr>
          <a:xfrm>
            <a:off x="0" y="400109"/>
            <a:ext cx="1197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testing involves getting end users and customers to test and evaluate a product, feature, or prototype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5816F-2E67-1A23-E451-EA2056DB30DA}"/>
              </a:ext>
            </a:extLst>
          </p:cNvPr>
          <p:cNvSpPr txBox="1"/>
          <p:nvPr/>
        </p:nvSpPr>
        <p:spPr>
          <a:xfrm>
            <a:off x="3567363" y="4805763"/>
            <a:ext cx="611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Testing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79ECB-B912-0168-7969-F37FA7A15272}"/>
              </a:ext>
            </a:extLst>
          </p:cNvPr>
          <p:cNvSpPr txBox="1"/>
          <p:nvPr/>
        </p:nvSpPr>
        <p:spPr>
          <a:xfrm>
            <a:off x="-1" y="1184258"/>
            <a:ext cx="11971421" cy="3258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USER TESTING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product, prototype, or feature.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 on a method of testing.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Recruit people to complete the test.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a location to conduct the test.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 how long the test will take to complete.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 the test.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test results.</a:t>
            </a:r>
          </a:p>
        </p:txBody>
      </p:sp>
    </p:spTree>
    <p:extLst>
      <p:ext uri="{BB962C8B-B14F-4D97-AF65-F5344CB8AC3E}">
        <p14:creationId xmlns:p14="http://schemas.microsoft.com/office/powerpoint/2010/main" val="3255815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19CE9-3A72-EF51-5D81-D0BFD755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DD67F8AF-DB41-7DBE-C8CF-9474E03C488A}"/>
              </a:ext>
            </a:extLst>
          </p:cNvPr>
          <p:cNvSpPr txBox="1"/>
          <p:nvPr/>
        </p:nvSpPr>
        <p:spPr>
          <a:xfrm>
            <a:off x="4337247" y="0"/>
            <a:ext cx="320049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1DA5D-6A69-DE5F-FC53-44CF3877E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4" y="493295"/>
            <a:ext cx="9180094" cy="63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2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A8304-B009-517A-769A-0F678516B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79681429-2B30-B474-B1B8-33C987BA5235}"/>
              </a:ext>
            </a:extLst>
          </p:cNvPr>
          <p:cNvSpPr txBox="1"/>
          <p:nvPr/>
        </p:nvSpPr>
        <p:spPr>
          <a:xfrm>
            <a:off x="3988332" y="0"/>
            <a:ext cx="492692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TESTING</a:t>
            </a:r>
          </a:p>
        </p:txBody>
      </p:sp>
      <p:pic>
        <p:nvPicPr>
          <p:cNvPr id="7170" name="Picture 2" descr="Flow of Acceptance Testing">
            <a:extLst>
              <a:ext uri="{FF2B5EF4-FFF2-40B4-BE49-F238E27FC236}">
                <a16:creationId xmlns:a16="http://schemas.microsoft.com/office/drawing/2014/main" id="{F6975FBE-51A5-AEE0-7B07-B689CA4B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795" y="1431997"/>
            <a:ext cx="3810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DBF828-86FC-A7E0-E2E8-C40E2093C574}"/>
              </a:ext>
            </a:extLst>
          </p:cNvPr>
          <p:cNvSpPr txBox="1"/>
          <p:nvPr/>
        </p:nvSpPr>
        <p:spPr>
          <a:xfrm>
            <a:off x="3401790" y="5379610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Acceptance Testing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87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C3FDC-4023-1896-6489-D68DDA5A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136E512F-1297-DF09-4574-B663A2D0AF64}"/>
              </a:ext>
            </a:extLst>
          </p:cNvPr>
          <p:cNvSpPr txBox="1"/>
          <p:nvPr/>
        </p:nvSpPr>
        <p:spPr>
          <a:xfrm>
            <a:off x="3988332" y="0"/>
            <a:ext cx="492692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TESTING</a:t>
            </a:r>
          </a:p>
        </p:txBody>
      </p:sp>
      <p:pic>
        <p:nvPicPr>
          <p:cNvPr id="9218" name="Picture 2" descr="Lightbox">
            <a:extLst>
              <a:ext uri="{FF2B5EF4-FFF2-40B4-BE49-F238E27FC236}">
                <a16:creationId xmlns:a16="http://schemas.microsoft.com/office/drawing/2014/main" id="{19CF1268-BC8E-1903-7357-2D491DF26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5263"/>
          <a:stretch/>
        </p:blipFill>
        <p:spPr bwMode="auto">
          <a:xfrm>
            <a:off x="1301750" y="685800"/>
            <a:ext cx="9588500" cy="581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99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62A4-FED0-CE5D-E47F-BC69851F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EC96EA04-404C-6FEA-78EC-63CCB49B9077}"/>
              </a:ext>
            </a:extLst>
          </p:cNvPr>
          <p:cNvSpPr txBox="1"/>
          <p:nvPr/>
        </p:nvSpPr>
        <p:spPr>
          <a:xfrm>
            <a:off x="3988332" y="0"/>
            <a:ext cx="492692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EFB59-41E5-508F-D56D-747972D6F8CB}"/>
              </a:ext>
            </a:extLst>
          </p:cNvPr>
          <p:cNvSpPr txBox="1"/>
          <p:nvPr/>
        </p:nvSpPr>
        <p:spPr>
          <a:xfrm>
            <a:off x="0" y="584775"/>
            <a:ext cx="1219200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Acceptance Testing</a:t>
            </a:r>
          </a:p>
          <a:p>
            <a:pPr algn="l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to know the further requirements from the users directly </a:t>
            </a:r>
          </a:p>
          <a:p>
            <a:pPr algn="l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 execution.</a:t>
            </a:r>
          </a:p>
          <a:p>
            <a:pPr algn="l" fontAlgn="base">
              <a:spcAft>
                <a:spcPts val="1800"/>
              </a:spcAft>
              <a:buFont typeface="+mj-lt"/>
              <a:buAutoNum type="arabicPeriod" startAt="3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brings confidence and satisfaction to the clients </a:t>
            </a:r>
          </a:p>
          <a:p>
            <a:pPr algn="l" fontAlgn="base">
              <a:spcAft>
                <a:spcPts val="1800"/>
              </a:spcAft>
              <a:buFont typeface="+mj-lt"/>
              <a:buAutoNum type="arabicPeriod" startAt="3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easier for the user to describe their requirement.</a:t>
            </a:r>
          </a:p>
          <a:p>
            <a:pPr algn="l" fontAlgn="base">
              <a:spcAft>
                <a:spcPts val="1800"/>
              </a:spcAft>
              <a:buFont typeface="+mj-lt"/>
              <a:buAutoNum type="arabicPeriod" startAt="5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covers only the Black-Box testing process </a:t>
            </a:r>
          </a:p>
          <a:p>
            <a:pPr algn="ctr" fontAlgn="base">
              <a:spcAft>
                <a:spcPts val="1800"/>
              </a:spcAft>
            </a:pPr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Acceptance Testing</a:t>
            </a:r>
          </a:p>
          <a:p>
            <a:pPr algn="l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should have basic knowledge about the product or application.</a:t>
            </a:r>
          </a:p>
          <a:p>
            <a:pPr algn="l" fontAlgn="base">
              <a:spcAft>
                <a:spcPts val="1800"/>
              </a:spcAft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Sometimes, users don’t want to participate in the testing process.</a:t>
            </a:r>
          </a:p>
          <a:p>
            <a:pPr algn="l" fontAlgn="base">
              <a:spcAft>
                <a:spcPts val="1800"/>
              </a:spcAft>
              <a:buFont typeface="+mj-lt"/>
              <a:buAutoNum type="arabicPeriod" startAt="3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feedback for the testing takes a long time as it involves many users, and the opinions may differ from one user to another.</a:t>
            </a:r>
          </a:p>
          <a:p>
            <a:pPr algn="l" fontAlgn="base">
              <a:spcAft>
                <a:spcPts val="1800"/>
              </a:spcAft>
              <a:buFont typeface="+mj-lt"/>
              <a:buAutoNum type="arabicPeriod" startAt="4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team is not participated in this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69419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7" y="1020417"/>
            <a:ext cx="7076661" cy="503582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1024" y="0"/>
            <a:ext cx="10770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DEVELOPMENT STRATEGIES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hase-of-Test-Case-Development">
            <a:extLst>
              <a:ext uri="{FF2B5EF4-FFF2-40B4-BE49-F238E27FC236}">
                <a16:creationId xmlns:a16="http://schemas.microsoft.com/office/drawing/2014/main" id="{1536D83C-ACFC-613E-4068-89563518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08050"/>
            <a:ext cx="10680700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378D1-ACB5-BD14-CF59-8FAB96C7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434A28-C5FB-3D2A-2991-1A449B5A1B75}"/>
              </a:ext>
            </a:extLst>
          </p:cNvPr>
          <p:cNvSpPr txBox="1"/>
          <p:nvPr/>
        </p:nvSpPr>
        <p:spPr>
          <a:xfrm>
            <a:off x="891024" y="0"/>
            <a:ext cx="10770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DEVELOPMENT STRATEGIES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34AC9705-FEB0-58E2-350D-037FEA53B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707886"/>
            <a:ext cx="10990263" cy="61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667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FD1F-0847-9519-3358-F025CACA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9BEED6-4B4C-38C4-0741-3AC58431343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DEVELOPMENT STRATEGIES/TECHNIQUES</a:t>
            </a:r>
            <a:endParaRPr lang="en-IN" sz="2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02D8D-9A13-CFDC-AD95-A44ED5C98481}"/>
              </a:ext>
            </a:extLst>
          </p:cNvPr>
          <p:cNvSpPr txBox="1"/>
          <p:nvPr/>
        </p:nvSpPr>
        <p:spPr>
          <a:xfrm>
            <a:off x="0" y="777593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Boundary Value Analysis (BVA):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technique involves designing test cases around the boundary values of input domains. </a:t>
            </a:r>
            <a:endParaRPr lang="en-GB" dirty="0">
              <a:solidFill>
                <a:srgbClr val="2125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if an input field accepts numbers from 1 to 100, test cases should include values like 0, 1, 100, and 101 to check the system's handling of boundary conditions.</a:t>
            </a:r>
          </a:p>
          <a:p>
            <a:pPr algn="just"/>
            <a:endParaRPr lang="en-GB" b="0" i="0" u="none" strike="noStrike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Equivalence Partitioning: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Here, input data and output results are divided into equivalent groups that should be treated the same by the software. 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testing a single value from each group, you can infer the behavior for all values in that partition, reducing the number of test cases needed.</a:t>
            </a:r>
          </a:p>
          <a:p>
            <a:pPr algn="just"/>
            <a:endParaRPr lang="en-GB" b="1" i="0" u="none" strike="noStrike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Table Testing: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technique is useful for functions with logical relationships between inputs. 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decision table lists inputs and their corresponding outputs, helping to design test cases that cover combinations of conditions and actions.</a:t>
            </a:r>
          </a:p>
          <a:p>
            <a:pPr algn="just"/>
            <a:endParaRPr lang="en-GB" b="1" i="0" u="none" strike="noStrike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Case Testing: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technique bases test cases on use cases, which describe how users interact with the application to achieve a goal. 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helps ensure that all user interactions and flows are tested.</a:t>
            </a:r>
          </a:p>
        </p:txBody>
      </p:sp>
    </p:spTree>
    <p:extLst>
      <p:ext uri="{BB962C8B-B14F-4D97-AF65-F5344CB8AC3E}">
        <p14:creationId xmlns:p14="http://schemas.microsoft.com/office/powerpoint/2010/main" val="7504590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E41C6-2E6D-938E-EA0E-4E21A278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850888-895B-C802-1045-1F6B1E654B52}"/>
              </a:ext>
            </a:extLst>
          </p:cNvPr>
          <p:cNvSpPr txBox="1"/>
          <p:nvPr/>
        </p:nvSpPr>
        <p:spPr>
          <a:xfrm>
            <a:off x="891024" y="0"/>
            <a:ext cx="10770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EVOLUTION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CAA72-53C6-54C0-F85D-CB65E54E310C}"/>
              </a:ext>
            </a:extLst>
          </p:cNvPr>
          <p:cNvSpPr txBox="1"/>
          <p:nvPr/>
        </p:nvSpPr>
        <p:spPr>
          <a:xfrm>
            <a:off x="0" y="1096398"/>
            <a:ext cx="11822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process of developing software initially, and then timely updating it for various reasons.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929B5455-609E-A16E-3F01-BE6B340C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733739"/>
            <a:ext cx="8661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947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AD7D8-64BB-DF42-3429-0858DB8FD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C7EA23-503E-87EC-8CC2-6A2FA14E2431}"/>
              </a:ext>
            </a:extLst>
          </p:cNvPr>
          <p:cNvSpPr txBox="1"/>
          <p:nvPr/>
        </p:nvSpPr>
        <p:spPr>
          <a:xfrm>
            <a:off x="891024" y="0"/>
            <a:ext cx="10770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EVOLUTION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D7B58-814A-98F5-AEAE-43FD2BF18261}"/>
              </a:ext>
            </a:extLst>
          </p:cNvPr>
          <p:cNvSpPr txBox="1"/>
          <p:nvPr/>
        </p:nvSpPr>
        <p:spPr>
          <a:xfrm>
            <a:off x="0" y="945880"/>
            <a:ext cx="121920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Necessity of Software Evolution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requirement with time: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change: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and bugs: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4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risks: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5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having new functionality and features:</a:t>
            </a:r>
          </a:p>
        </p:txBody>
      </p:sp>
    </p:spTree>
    <p:extLst>
      <p:ext uri="{BB962C8B-B14F-4D97-AF65-F5344CB8AC3E}">
        <p14:creationId xmlns:p14="http://schemas.microsoft.com/office/powerpoint/2010/main" val="2543256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84D87-F99D-0D4D-500E-63915CDAB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B3495-1E04-74A8-7EE0-2FC70B6D791F}"/>
              </a:ext>
            </a:extLst>
          </p:cNvPr>
          <p:cNvSpPr txBox="1"/>
          <p:nvPr/>
        </p:nvSpPr>
        <p:spPr>
          <a:xfrm>
            <a:off x="0" y="0"/>
            <a:ext cx="121920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LAWS USED FOR SOFTWARE EVOLUTION</a:t>
            </a:r>
          </a:p>
          <a:p>
            <a:pPr algn="just" fontAlgn="base">
              <a:spcBef>
                <a:spcPts val="1800"/>
              </a:spcBef>
              <a:spcAft>
                <a:spcPts val="180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 of Continuing Change</a:t>
            </a:r>
          </a:p>
          <a:p>
            <a:pPr algn="just" rtl="0" fontAlgn="base">
              <a:spcAft>
                <a:spcPts val="75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software system that represents some real-world reality undergoes continuous change or become progressively less useful in that environment.</a:t>
            </a:r>
          </a:p>
          <a:p>
            <a:pPr algn="just" fontAlgn="base">
              <a:spcBef>
                <a:spcPts val="1800"/>
              </a:spcBef>
              <a:spcAft>
                <a:spcPts val="180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Law of Increasing Complexity</a:t>
            </a:r>
          </a:p>
          <a:p>
            <a:pPr algn="just" rtl="0" fontAlgn="base">
              <a:spcAft>
                <a:spcPts val="75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evolving program changes, its structure becomes more complex unless effective efforts are made to avoid this phenomenon.</a:t>
            </a:r>
          </a:p>
          <a:p>
            <a:pPr algn="just" fontAlgn="base">
              <a:spcBef>
                <a:spcPts val="1800"/>
              </a:spcBef>
              <a:spcAft>
                <a:spcPts val="180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 of Conservation of Organization Stability</a:t>
            </a:r>
          </a:p>
          <a:p>
            <a:pPr algn="just" rtl="0" fontAlgn="base">
              <a:spcAft>
                <a:spcPts val="75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rate of development of the program is approximately constant and independent of the resource devoted to system development.</a:t>
            </a:r>
          </a:p>
          <a:p>
            <a:pPr algn="just" fontAlgn="base">
              <a:spcBef>
                <a:spcPts val="1800"/>
              </a:spcBef>
              <a:spcAft>
                <a:spcPts val="1800"/>
              </a:spcAft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Law of Conservation of Familiarity</a:t>
            </a:r>
          </a:p>
          <a:p>
            <a:pPr algn="just" rtl="0" fontAlgn="base">
              <a:spcAft>
                <a:spcPts val="75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law states that during the active lifetime of the program, changes made in the successive release are almost constant. </a:t>
            </a:r>
          </a:p>
        </p:txBody>
      </p:sp>
    </p:spTree>
    <p:extLst>
      <p:ext uri="{BB962C8B-B14F-4D97-AF65-F5344CB8AC3E}">
        <p14:creationId xmlns:p14="http://schemas.microsoft.com/office/powerpoint/2010/main" val="44194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25B0-9830-0BA3-246A-0BD4C17FF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B5E213-E9FA-478F-BBA4-7455C7B98086}"/>
              </a:ext>
            </a:extLst>
          </p:cNvPr>
          <p:cNvSpPr txBox="1"/>
          <p:nvPr/>
        </p:nvSpPr>
        <p:spPr>
          <a:xfrm>
            <a:off x="891024" y="0"/>
            <a:ext cx="107707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CHANGES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A63BD-66AA-A211-64E2-7A6D7235C530}"/>
              </a:ext>
            </a:extLst>
          </p:cNvPr>
          <p:cNvSpPr txBox="1"/>
          <p:nvPr/>
        </p:nvSpPr>
        <p:spPr>
          <a:xfrm>
            <a:off x="0" y="707886"/>
            <a:ext cx="11822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oftware change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refers to the process of modifying or adapting software after it has been deployed.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8359-6676-7A95-1EE9-5C6741DC89C3}"/>
              </a:ext>
            </a:extLst>
          </p:cNvPr>
          <p:cNvSpPr txBox="1"/>
          <p:nvPr/>
        </p:nvSpPr>
        <p:spPr>
          <a:xfrm>
            <a:off x="-106052" y="1221774"/>
            <a:ext cx="120345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i="0" u="none" strike="noStrike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Software Changes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Corrective Changes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 issues like bugs, defects, or errors in the software.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 Changes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 the software to changes in its environment, such as operating systems, hardware, or external dependencies.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Perfective Changes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the functionality, performance, or usability of the software.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Preventive Changes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 on improving maintainability and preventing future issues.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3AA72-1E97-E608-466C-AB9F95A0515E}"/>
              </a:ext>
            </a:extLst>
          </p:cNvPr>
          <p:cNvSpPr txBox="1"/>
          <p:nvPr/>
        </p:nvSpPr>
        <p:spPr>
          <a:xfrm>
            <a:off x="0" y="4395787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i="0" u="none" strike="noStrike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Change Process</a:t>
            </a:r>
            <a:endParaRPr lang="en-GB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 Request:</a:t>
            </a:r>
          </a:p>
          <a:p>
            <a:pPr algn="l">
              <a:buFont typeface="+mj-lt"/>
              <a:buAutoNum type="arabicPeriod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Analysis:</a:t>
            </a:r>
          </a:p>
          <a:p>
            <a:pPr algn="l">
              <a:buFont typeface="+mj-lt"/>
              <a:buAutoNum type="arabicPeriod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 Approval:</a:t>
            </a:r>
          </a:p>
          <a:p>
            <a:pPr algn="l">
              <a:buFont typeface="+mj-lt"/>
              <a:buAutoNum type="arabicPeriod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</a:p>
          <a:p>
            <a:pPr algn="l">
              <a:buFont typeface="+mj-lt"/>
              <a:buAutoNum type="arabicPeriod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</a:p>
          <a:p>
            <a:pPr algn="l">
              <a:buFont typeface="+mj-lt"/>
              <a:buAutoNum type="arabicPeriod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Deployment:</a:t>
            </a:r>
          </a:p>
          <a:p>
            <a:pPr algn="l">
              <a:buFont typeface="+mj-lt"/>
              <a:buAutoNum type="arabicPeriod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and Documentation: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42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91F14-5457-5457-5B50-AC7B63C5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054397-C09C-6526-B82A-9CD92A41A4BC}"/>
              </a:ext>
            </a:extLst>
          </p:cNvPr>
          <p:cNvSpPr txBox="1"/>
          <p:nvPr/>
        </p:nvSpPr>
        <p:spPr>
          <a:xfrm>
            <a:off x="0" y="676405"/>
            <a:ext cx="12192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stands for all the modifications and updations done after the delivery of software product. </a:t>
            </a:r>
          </a:p>
          <a:p>
            <a:pPr algn="l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Reasons for modifications: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Conditions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Requirements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Modifications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Changes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8D870-2676-2BC0-3DF3-08DDE23A3477}"/>
              </a:ext>
            </a:extLst>
          </p:cNvPr>
          <p:cNvSpPr txBox="1"/>
          <p:nvPr/>
        </p:nvSpPr>
        <p:spPr>
          <a:xfrm>
            <a:off x="2636728" y="0"/>
            <a:ext cx="7384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MAINTENANCE PROCESS 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15BA2-B17C-276B-B85F-8534CDAD4C7E}"/>
              </a:ext>
            </a:extLst>
          </p:cNvPr>
          <p:cNvSpPr txBox="1"/>
          <p:nvPr/>
        </p:nvSpPr>
        <p:spPr>
          <a:xfrm>
            <a:off x="-54278" y="3643181"/>
            <a:ext cx="12246278" cy="149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GB" sz="3200" b="1" i="0" u="none" strike="noStrike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MAINTENANCE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Corrective Maintenance 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 Maintenance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Perfective Maintenance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Preventive Maintenance </a:t>
            </a:r>
          </a:p>
        </p:txBody>
      </p:sp>
    </p:spTree>
    <p:extLst>
      <p:ext uri="{BB962C8B-B14F-4D97-AF65-F5344CB8AC3E}">
        <p14:creationId xmlns:p14="http://schemas.microsoft.com/office/powerpoint/2010/main" val="411068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C4F3F-283A-39EC-9E95-2A3B12DA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62E3F-D70D-937A-1DE4-0E43A1E45E40}"/>
              </a:ext>
            </a:extLst>
          </p:cNvPr>
          <p:cNvSpPr txBox="1"/>
          <p:nvPr/>
        </p:nvSpPr>
        <p:spPr>
          <a:xfrm>
            <a:off x="2636728" y="0"/>
            <a:ext cx="7384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MAINTENANCE PROCESS 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4098" name="Picture 2" descr="Maintenance Activities">
            <a:extLst>
              <a:ext uri="{FF2B5EF4-FFF2-40B4-BE49-F238E27FC236}">
                <a16:creationId xmlns:a16="http://schemas.microsoft.com/office/drawing/2014/main" id="{5B75CA10-09BA-ECE9-BD44-92E300CEA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38" y="723636"/>
            <a:ext cx="7140271" cy="613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502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D3BBE-6D68-F62B-8BC0-717E1C9BB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9CF087-5E58-40BC-38C9-F31F75CE9013}"/>
              </a:ext>
            </a:extLst>
          </p:cNvPr>
          <p:cNvSpPr txBox="1"/>
          <p:nvPr/>
        </p:nvSpPr>
        <p:spPr>
          <a:xfrm>
            <a:off x="2636728" y="273044"/>
            <a:ext cx="7384093" cy="39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GB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RE-ENGINEERING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AECDA-D9A8-BE3E-CA3B-00C41F94FF17}"/>
              </a:ext>
            </a:extLst>
          </p:cNvPr>
          <p:cNvSpPr txBox="1"/>
          <p:nvPr/>
        </p:nvSpPr>
        <p:spPr>
          <a:xfrm>
            <a:off x="-4174" y="713603"/>
            <a:ext cx="12196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spcAft>
                <a:spcPts val="750"/>
              </a:spcAft>
              <a:buFont typeface="Wingdings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analyzing, designing, and modifying existing software systems to improve their quality, performance, and maintainability.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A139C-3EEE-7FF6-04CD-FA6AA696F177}"/>
              </a:ext>
            </a:extLst>
          </p:cNvPr>
          <p:cNvSpPr txBox="1"/>
          <p:nvPr/>
        </p:nvSpPr>
        <p:spPr>
          <a:xfrm>
            <a:off x="184758" y="2199668"/>
            <a:ext cx="1200724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Re-engineering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describe a cost-effective option for system evolution.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describe the activities involved in the software maintenance process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distinguish between software and data re-engineering and to explain the problems of data re-engineering.</a:t>
            </a:r>
          </a:p>
        </p:txBody>
      </p:sp>
    </p:spTree>
    <p:extLst>
      <p:ext uri="{BB962C8B-B14F-4D97-AF65-F5344CB8AC3E}">
        <p14:creationId xmlns:p14="http://schemas.microsoft.com/office/powerpoint/2010/main" val="327773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70991" y="0"/>
            <a:ext cx="10336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3600" b="1" i="0" u="none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11 STEPS OF TESTING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6" y="646331"/>
            <a:ext cx="9157251" cy="590024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B1043-31B7-5AC1-0B78-8CFAF45A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71B5D5-0A73-86F7-B3CB-978C75AA8A96}"/>
              </a:ext>
            </a:extLst>
          </p:cNvPr>
          <p:cNvSpPr txBox="1"/>
          <p:nvPr/>
        </p:nvSpPr>
        <p:spPr>
          <a:xfrm>
            <a:off x="2636728" y="125260"/>
            <a:ext cx="7384093" cy="39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GB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IN SOFTWARE RE-ENGINEERING</a:t>
            </a:r>
          </a:p>
        </p:txBody>
      </p:sp>
      <p:pic>
        <p:nvPicPr>
          <p:cNvPr id="6146" name="Picture 2" descr="Lightbox">
            <a:extLst>
              <a:ext uri="{FF2B5EF4-FFF2-40B4-BE49-F238E27FC236}">
                <a16:creationId xmlns:a16="http://schemas.microsoft.com/office/drawing/2014/main" id="{EBF36743-489C-575B-0A82-4EEBAE3D7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60" y="522932"/>
            <a:ext cx="9117165" cy="633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26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72CC-71FC-3FCF-FFAE-E277EF0C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B00ED-B504-0C72-9470-E0629D07378C}"/>
              </a:ext>
            </a:extLst>
          </p:cNvPr>
          <p:cNvSpPr txBox="1"/>
          <p:nvPr/>
        </p:nvSpPr>
        <p:spPr>
          <a:xfrm>
            <a:off x="2636728" y="125260"/>
            <a:ext cx="7384093" cy="39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GB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SOFTWARE RE-ENGINEERING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B25BB-648D-D098-6228-B391FC1E106A}"/>
              </a:ext>
            </a:extLst>
          </p:cNvPr>
          <p:cNvSpPr txBox="1"/>
          <p:nvPr/>
        </p:nvSpPr>
        <p:spPr>
          <a:xfrm>
            <a:off x="313151" y="917446"/>
            <a:ext cx="7240044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the software’s performance and scalability: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new features: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support new platforms: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4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maintainability: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4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meet new regulations and compliance: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6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software quality: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6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technology: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8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functionality: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9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Resolving issues:</a:t>
            </a:r>
          </a:p>
        </p:txBody>
      </p:sp>
    </p:spTree>
    <p:extLst>
      <p:ext uri="{BB962C8B-B14F-4D97-AF65-F5344CB8AC3E}">
        <p14:creationId xmlns:p14="http://schemas.microsoft.com/office/powerpoint/2010/main" val="1863966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99F1C-C654-20B3-8624-89DCECB48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92D2B-79C5-178D-37A7-BD01BB6526F9}"/>
              </a:ext>
            </a:extLst>
          </p:cNvPr>
          <p:cNvSpPr txBox="1"/>
          <p:nvPr/>
        </p:nvSpPr>
        <p:spPr>
          <a:xfrm>
            <a:off x="246058" y="296626"/>
            <a:ext cx="4747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RE-ENGINEERING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1AF26-D0AC-8188-2227-99DC074B7EB8}"/>
              </a:ext>
            </a:extLst>
          </p:cNvPr>
          <p:cNvSpPr txBox="1"/>
          <p:nvPr/>
        </p:nvSpPr>
        <p:spPr>
          <a:xfrm>
            <a:off x="343213" y="678000"/>
            <a:ext cx="3770334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Risk: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Cost: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2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use of Existing Staff: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5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efficiency: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5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flexibility: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 startAt="5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customer service: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D1614-59B7-57F0-16D1-86DEF140D00F}"/>
              </a:ext>
            </a:extLst>
          </p:cNvPr>
          <p:cNvSpPr txBox="1"/>
          <p:nvPr/>
        </p:nvSpPr>
        <p:spPr>
          <a:xfrm>
            <a:off x="5873297" y="270196"/>
            <a:ext cx="5458217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GB" sz="20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RE-ENGINEERING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costs: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Disruption to business operations: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 to change: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of failure: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employee involvement: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measuring success: </a:t>
            </a:r>
          </a:p>
          <a:p>
            <a:pPr algn="just" fontAlgn="base">
              <a:spcAft>
                <a:spcPts val="1800"/>
              </a:spcAft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maintaining continuity: </a:t>
            </a:r>
          </a:p>
        </p:txBody>
      </p:sp>
    </p:spTree>
    <p:extLst>
      <p:ext uri="{BB962C8B-B14F-4D97-AF65-F5344CB8AC3E}">
        <p14:creationId xmlns:p14="http://schemas.microsoft.com/office/powerpoint/2010/main" val="2522161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63771-8EFB-2341-3CFB-93D764684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8C2BE1-BBFD-71AE-F601-EE1C3A7EDB18}"/>
              </a:ext>
            </a:extLst>
          </p:cNvPr>
          <p:cNvSpPr txBox="1"/>
          <p:nvPr/>
        </p:nvSpPr>
        <p:spPr>
          <a:xfrm>
            <a:off x="1216701" y="2721114"/>
            <a:ext cx="9758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THE UNIT</a:t>
            </a:r>
            <a:endParaRPr lang="en-IN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192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7505-778A-3E27-9A6A-14DCF59B9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97BFFC-8CE2-0FEF-16E1-EF85C770ADCC}"/>
              </a:ext>
            </a:extLst>
          </p:cNvPr>
          <p:cNvSpPr txBox="1"/>
          <p:nvPr/>
        </p:nvSpPr>
        <p:spPr>
          <a:xfrm>
            <a:off x="1216701" y="2721114"/>
            <a:ext cx="9758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40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23D10-BBED-343C-41AA-6EA4BCCAC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ypes of Software Testing - GeeksforGeeks">
            <a:extLst>
              <a:ext uri="{FF2B5EF4-FFF2-40B4-BE49-F238E27FC236}">
                <a16:creationId xmlns:a16="http://schemas.microsoft.com/office/drawing/2014/main" id="{A08E0BDF-F4AE-BBB4-6041-201D42CE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44" y="136424"/>
            <a:ext cx="8956675" cy="672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4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19130" y="0"/>
            <a:ext cx="8017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MANUAL TESTING</a:t>
            </a:r>
          </a:p>
        </p:txBody>
      </p:sp>
      <p:pic>
        <p:nvPicPr>
          <p:cNvPr id="2050" name="Picture 2" descr="Types of Software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30" y="647908"/>
            <a:ext cx="8017564" cy="187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690336"/>
            <a:ext cx="117613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Box Testing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 will inspect every line of code before handing it over to the testing team or the concerned test engineers.</a:t>
            </a:r>
          </a:p>
        </p:txBody>
      </p:sp>
      <p:pic>
        <p:nvPicPr>
          <p:cNvPr id="2054" name="Picture 6" descr="Types of Software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30" y="3325882"/>
            <a:ext cx="7805531" cy="288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094586"/>
            <a:ext cx="12102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  <a:highlight>
                  <a:srgbClr val="FFFFFF"/>
                </a:highlight>
                <a:latin typeface="inter-regular"/>
              </a:rPr>
              <a:t>White box testing is also known as </a:t>
            </a:r>
            <a:r>
              <a:rPr lang="en-GB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inter-bold"/>
              </a:rPr>
              <a:t>open box testing, glass box testing, structural testing, clear box testing, and transparent box testing</a:t>
            </a:r>
            <a:r>
              <a:rPr lang="en-GB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inter-regular"/>
              </a:rPr>
              <a:t>.</a:t>
            </a:r>
            <a:endParaRPr lang="en-I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3515</Words>
  <Application>Microsoft Macintosh PowerPoint</Application>
  <PresentationFormat>Widescreen</PresentationFormat>
  <Paragraphs>540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Calibri</vt:lpstr>
      <vt:lpstr>Calibri Light</vt:lpstr>
      <vt:lpstr>imesy)</vt:lpstr>
      <vt:lpstr>inter-bold</vt:lpstr>
      <vt:lpstr>inter-regular</vt:lpstr>
      <vt:lpstr>tim</vt:lpstr>
      <vt:lpstr>times</vt:lpstr>
      <vt:lpstr>Times New Roman</vt:lpstr>
      <vt:lpstr>Wingdings</vt:lpstr>
      <vt:lpstr>Office Theme</vt:lpstr>
      <vt:lpstr>Chapter 5 TESTING TECHNIQUES AND MAINTENANCE</vt:lpstr>
      <vt:lpstr>OUTLINES</vt:lpstr>
      <vt:lpstr>INTRODUCTION</vt:lpstr>
      <vt:lpstr>VERIFICATION and VALIDATION</vt:lpstr>
      <vt:lpstr>TESTING PHASES</vt:lpstr>
      <vt:lpstr>PowerPoint Presentation</vt:lpstr>
      <vt:lpstr>PowerPoint Presentation</vt:lpstr>
      <vt:lpstr>PowerPoint Presentation</vt:lpstr>
      <vt:lpstr>PowerPoint Presentation</vt:lpstr>
      <vt:lpstr>STEPS IN WHITE BOX TESTING</vt:lpstr>
      <vt:lpstr>PowerPoint Presentation</vt:lpstr>
      <vt:lpstr>PowerPoint Presentation</vt:lpstr>
      <vt:lpstr>BLACK BOX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USED FOR SYSTEM TESTING</vt:lpstr>
      <vt:lpstr>PROS and CONS of SYSTEM TESTING</vt:lpstr>
      <vt:lpstr>NON-FUNCTIONAL TESTING</vt:lpstr>
      <vt:lpstr>Non-functional Testing Parameters</vt:lpstr>
      <vt:lpstr>Non-functional Testing Types</vt:lpstr>
      <vt:lpstr>PowerPoint Presentation</vt:lpstr>
      <vt:lpstr>PowerPoint Presentation</vt:lpstr>
      <vt:lpstr>Performance Testing Types</vt:lpstr>
      <vt:lpstr>Load Testing Process</vt:lpstr>
      <vt:lpstr>Stress Testing Process</vt:lpstr>
      <vt:lpstr>Stress Testing Process</vt:lpstr>
      <vt:lpstr>Scalability Testing </vt:lpstr>
      <vt:lpstr>Scalability Testing Process</vt:lpstr>
      <vt:lpstr>Scalability Testing </vt:lpstr>
      <vt:lpstr>Stability Testing </vt:lpstr>
      <vt:lpstr>Stability Testing Process</vt:lpstr>
      <vt:lpstr>Stability Testing </vt:lpstr>
      <vt:lpstr>2.Usability  Testing </vt:lpstr>
      <vt:lpstr>2.Usability  Testing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E-Business</dc:title>
  <dc:creator>Harendra Bikram Shah</dc:creator>
  <cp:lastModifiedBy>kushal pokharel</cp:lastModifiedBy>
  <cp:revision>333</cp:revision>
  <dcterms:created xsi:type="dcterms:W3CDTF">2024-09-23T14:11:53Z</dcterms:created>
  <dcterms:modified xsi:type="dcterms:W3CDTF">2025-01-06T16:09:14Z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1033-5.7.1.8093</vt:lpwstr>
  </property>
</Properties>
</file>